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812" r:id="rId3"/>
    <p:sldMasterId id="2147483877" r:id="rId4"/>
  </p:sldMasterIdLst>
  <p:notesMasterIdLst>
    <p:notesMasterId r:id="rId35"/>
  </p:notesMasterIdLst>
  <p:sldIdLst>
    <p:sldId id="286" r:id="rId5"/>
    <p:sldId id="1676" r:id="rId6"/>
    <p:sldId id="1784" r:id="rId7"/>
    <p:sldId id="1785" r:id="rId8"/>
    <p:sldId id="1787" r:id="rId9"/>
    <p:sldId id="1786" r:id="rId10"/>
    <p:sldId id="1788" r:id="rId11"/>
    <p:sldId id="1789" r:id="rId12"/>
    <p:sldId id="1790" r:id="rId13"/>
    <p:sldId id="1791" r:id="rId14"/>
    <p:sldId id="1792" r:id="rId15"/>
    <p:sldId id="1793" r:id="rId16"/>
    <p:sldId id="1794" r:id="rId17"/>
    <p:sldId id="1795" r:id="rId18"/>
    <p:sldId id="1796" r:id="rId19"/>
    <p:sldId id="1797" r:id="rId20"/>
    <p:sldId id="1798" r:id="rId21"/>
    <p:sldId id="1799" r:id="rId22"/>
    <p:sldId id="1800" r:id="rId23"/>
    <p:sldId id="1801" r:id="rId24"/>
    <p:sldId id="1802" r:id="rId25"/>
    <p:sldId id="1803" r:id="rId26"/>
    <p:sldId id="1804" r:id="rId27"/>
    <p:sldId id="1805" r:id="rId28"/>
    <p:sldId id="1806" r:id="rId29"/>
    <p:sldId id="1807" r:id="rId30"/>
    <p:sldId id="1808" r:id="rId31"/>
    <p:sldId id="1809" r:id="rId32"/>
    <p:sldId id="1810" r:id="rId33"/>
    <p:sldId id="1811" r:id="rId3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9AED-76AE-4079-B9A9-52B86F140ED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1CAB5-1B48-43A3-970F-C456045D4E6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41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97327-DB61-4520-9AF4-BAE1611B0C7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7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w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w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w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5770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0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49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54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92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62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6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9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0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49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9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802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4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40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27095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2435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81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4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 descr="C:\Users\q6501096\Desktop\PPTテンプレート\canon group logo\canon-grou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16" y="6475812"/>
            <a:ext cx="595200" cy="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814" y="6468707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170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63543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69664" y="965156"/>
            <a:ext cx="11280000" cy="516610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7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_Gray Bullets_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12653" y="956933"/>
            <a:ext cx="11766699" cy="5220587"/>
          </a:xfrm>
        </p:spPr>
        <p:txBody>
          <a:bodyPr/>
          <a:lstStyle>
            <a:lvl1pPr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2pPr>
            <a:lvl3pPr>
              <a:buFontTx/>
              <a:buBlip>
                <a:blip r:embed="rId2"/>
              </a:buBlip>
              <a:defRPr sz="2133">
                <a:solidFill>
                  <a:schemeClr val="tx1"/>
                </a:solidFill>
              </a:defRPr>
            </a:lvl3pPr>
            <a:lvl4pPr>
              <a:buFontTx/>
              <a:buBlip>
                <a:blip r:embed="rId2"/>
              </a:buBlip>
              <a:defRPr sz="1867">
                <a:solidFill>
                  <a:schemeClr val="tx1"/>
                </a:solidFill>
              </a:defRPr>
            </a:lvl4pPr>
            <a:lvl5pPr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2"/>
              </a:buBlip>
              <a:defRPr sz="1467">
                <a:solidFill>
                  <a:schemeClr val="tx1"/>
                </a:solidFill>
              </a:defRPr>
            </a:lvl6pPr>
            <a:lvl7pPr>
              <a:buFontTx/>
              <a:buBlip>
                <a:blip r:embed="rId2"/>
              </a:buBlip>
              <a:defRPr sz="1400">
                <a:solidFill>
                  <a:schemeClr val="tx1"/>
                </a:solidFill>
              </a:defRPr>
            </a:lvl7pPr>
            <a:lvl8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8pPr>
            <a:lvl9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570515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7766400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66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3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77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912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600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1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074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4"/>
            <a:ext cx="11158779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44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11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3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85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000">
                <a:solidFill>
                  <a:schemeClr val="tx1"/>
                </a:solidFill>
              </a:defRPr>
            </a:lvl1pPr>
            <a:lvl2pPr marL="742932" marR="0" indent="-28574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>
                <a:solidFill>
                  <a:schemeClr val="tx1"/>
                </a:solidFill>
              </a:defRPr>
            </a:lvl2pPr>
            <a:lvl3pPr marL="1142971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3pPr>
            <a:lvl4pPr marL="1600160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4pPr>
            <a:lvl5pPr marL="2057349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200">
                <a:solidFill>
                  <a:schemeClr val="tx1"/>
                </a:solidFill>
              </a:defRPr>
            </a:lvl5pPr>
            <a:lvl6pPr marL="2514537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100">
                <a:solidFill>
                  <a:schemeClr val="tx1"/>
                </a:solidFill>
              </a:defRPr>
            </a:lvl6pPr>
            <a:lvl7pPr marL="2971726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51">
                <a:solidFill>
                  <a:schemeClr val="tx1"/>
                </a:solidFill>
              </a:defRPr>
            </a:lvl7pPr>
            <a:lvl8pPr marL="3428914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8pPr>
            <a:lvl9pPr marL="3886103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9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8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6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60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200121" indent="-285744">
              <a:buFont typeface="Wingdings" panose="05000000000000000000" pitchFamily="2" charset="2"/>
              <a:buChar char="Ø"/>
              <a:defRPr sz="1600"/>
            </a:lvl3pPr>
            <a:lvl4pPr marL="1657309" indent="-285744">
              <a:buFont typeface="Wingdings" panose="05000000000000000000" pitchFamily="2" charset="2"/>
              <a:buChar char="Ø"/>
              <a:defRPr sz="1400"/>
            </a:lvl4pPr>
            <a:lvl5pPr marL="2000201" indent="-171446">
              <a:buFont typeface="Wingdings" panose="05000000000000000000" pitchFamily="2" charset="2"/>
              <a:buChar char="Ø"/>
              <a:defRPr sz="1200"/>
            </a:lvl5pPr>
            <a:lvl6pPr marL="2285943" indent="0">
              <a:buNone/>
              <a:defRPr sz="1200"/>
            </a:lvl6pPr>
            <a:lvl7pPr marL="2743131" indent="0">
              <a:buNone/>
              <a:defRPr sz="1100"/>
            </a:lvl7pPr>
            <a:lvl8pPr marL="3200320" indent="0">
              <a:buNone/>
              <a:defRPr sz="1051"/>
            </a:lvl8pPr>
            <a:lvl9pPr marL="3657509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6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200121" indent="-28574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57309" indent="-28574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00201" indent="-171446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6146" indent="-23176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11273" indent="-239707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60523" indent="-231769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457389" indent="-171446">
              <a:buFont typeface="Wingdings" panose="05000000000000000000" pitchFamily="2" charset="2"/>
              <a:buChar char="Ø"/>
              <a:defRPr sz="1100"/>
            </a:lvl6pPr>
            <a:lvl7pPr marL="2914578" indent="-171446">
              <a:buFont typeface="Wingdings" panose="05000000000000000000" pitchFamily="2" charset="2"/>
              <a:buChar char="Ø"/>
              <a:defRPr sz="1051"/>
            </a:lvl7pPr>
            <a:lvl8pPr marL="3371766" indent="-171446">
              <a:buFont typeface="Wingdings" panose="05000000000000000000" pitchFamily="2" charset="2"/>
              <a:buChar char="Ø"/>
              <a:defRPr sz="1000"/>
            </a:lvl8pPr>
            <a:lvl9pPr marL="3828955" indent="-171446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9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49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7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7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bg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 sz="1051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3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35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1800"/>
            </a:lvl2pPr>
            <a:lvl3pPr>
              <a:buFontTx/>
              <a:buBlip>
                <a:blip r:embed="rId3"/>
              </a:buBlip>
              <a:defRPr sz="1400"/>
            </a:lvl3pPr>
            <a:lvl4pPr>
              <a:buFontTx/>
              <a:buBlip>
                <a:blip r:embed="rId3"/>
              </a:buBlip>
              <a:defRPr sz="1200"/>
            </a:lvl4pPr>
            <a:lvl5pPr>
              <a:buFontTx/>
              <a:buBlip>
                <a:blip r:embed="rId3"/>
              </a:buBlip>
              <a:defRPr sz="1100"/>
            </a:lvl5pPr>
            <a:lvl6pPr>
              <a:buFontTx/>
              <a:buBlip>
                <a:blip r:embed="rId3"/>
              </a:buBlip>
              <a:defRPr sz="1051"/>
            </a:lvl6pPr>
            <a:lvl7pPr>
              <a:buFontTx/>
              <a:buBlip>
                <a:blip r:embed="rId3"/>
              </a:buBlip>
              <a:defRPr sz="1051"/>
            </a:lvl7pPr>
            <a:lvl8pPr>
              <a:buFontTx/>
              <a:buBlip>
                <a:blip r:embed="rId3"/>
              </a:buBlip>
              <a:defRPr sz="1000"/>
            </a:lvl8pPr>
            <a:lvl9pPr>
              <a:buFontTx/>
              <a:buBlip>
                <a:blip r:embed="rId3"/>
              </a:buBlip>
              <a:defRPr sz="1000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2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5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15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tx1"/>
                </a:solidFill>
              </a:defRPr>
            </a:lvl7pPr>
            <a:lvl8pPr>
              <a:defRPr sz="1051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2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>
              <a:buFontTx/>
              <a:buNone/>
              <a:defRPr sz="1051"/>
            </a:lvl7pPr>
            <a:lvl8pPr>
              <a:defRPr sz="1051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9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798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284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humanity.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</a:t>
            </a: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Canon Medical Systems</a:t>
            </a: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3200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7" y="5345093"/>
            <a:ext cx="568320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80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65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881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247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5460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401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34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5258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0920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3158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28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6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189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9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28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09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60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54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51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0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64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6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0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5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864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95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10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70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159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828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8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38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7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0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3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5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291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531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7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5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87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193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204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7900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6359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250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" name="タイトル 3"/>
          <p:cNvSpPr>
            <a:spLocks noGrp="1"/>
          </p:cNvSpPr>
          <p:nvPr>
            <p:ph type="title" hasCustomPrompt="1"/>
          </p:nvPr>
        </p:nvSpPr>
        <p:spPr>
          <a:xfrm>
            <a:off x="317501" y="63501"/>
            <a:ext cx="11639551" cy="749300"/>
          </a:xfrm>
        </p:spPr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1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86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8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12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8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40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90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6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81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1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53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62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602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01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7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62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4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9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332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27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5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4258" y="6454835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62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75220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0520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356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39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346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7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378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464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809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533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2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2499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45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457178" marR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50" marR="0" indent="-380981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25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493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062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63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20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77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341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7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08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2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43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9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5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32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059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4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17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600120" indent="-380981">
              <a:buFont typeface="Wingdings" panose="05000000000000000000" pitchFamily="2" charset="2"/>
              <a:buChar char="Ø"/>
              <a:defRPr sz="2133"/>
            </a:lvl3pPr>
            <a:lvl4pPr marL="2209690" indent="-380981">
              <a:buFont typeface="Wingdings" panose="05000000000000000000" pitchFamily="2" charset="2"/>
              <a:buChar char="Ø"/>
              <a:defRPr sz="1867"/>
            </a:lvl4pPr>
            <a:lvl5pPr marL="2666867" indent="-228589">
              <a:buFont typeface="Wingdings" panose="05000000000000000000" pitchFamily="2" charset="2"/>
              <a:buChar char="Ø"/>
              <a:defRPr sz="1600"/>
            </a:lvl5pPr>
            <a:lvl6pPr marL="3047848" indent="0">
              <a:buNone/>
              <a:defRPr sz="1600"/>
            </a:lvl6pPr>
            <a:lvl7pPr marL="3657418" indent="0">
              <a:buNone/>
              <a:defRPr sz="1467"/>
            </a:lvl7pPr>
            <a:lvl8pPr marL="4266987" indent="0">
              <a:buNone/>
              <a:defRPr sz="1400"/>
            </a:lvl8pPr>
            <a:lvl9pPr marL="4876557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36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20" indent="-380981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690" indent="-38098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867" indent="-22858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97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3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56" indent="-309019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10" indent="-31960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297" indent="-30901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437" indent="-228589">
              <a:buFont typeface="Wingdings" panose="05000000000000000000" pitchFamily="2" charset="2"/>
              <a:buChar char="Ø"/>
              <a:defRPr sz="1467"/>
            </a:lvl6pPr>
            <a:lvl7pPr marL="3886006" indent="-228589">
              <a:buFont typeface="Wingdings" panose="05000000000000000000" pitchFamily="2" charset="2"/>
              <a:buChar char="Ø"/>
              <a:defRPr sz="1400"/>
            </a:lvl7pPr>
            <a:lvl8pPr marL="4495576" indent="-228589">
              <a:buFont typeface="Wingdings" panose="05000000000000000000" pitchFamily="2" charset="2"/>
              <a:buChar char="Ø"/>
              <a:defRPr sz="1333"/>
            </a:lvl8pPr>
            <a:lvl9pPr marL="5105144" indent="-228589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25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2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1.jp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2.wmf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jp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0.pn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55" Type="http://schemas.openxmlformats.org/officeDocument/2006/relationships/slideLayout" Target="../slideLayouts/slideLayout256.xml"/><Relationship Id="rId63" Type="http://schemas.openxmlformats.org/officeDocument/2006/relationships/slideLayout" Target="../slideLayouts/slideLayout264.xml"/><Relationship Id="rId68" Type="http://schemas.openxmlformats.org/officeDocument/2006/relationships/image" Target="../media/image2.wmf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slideLayout" Target="../slideLayouts/slideLayout254.xml"/><Relationship Id="rId58" Type="http://schemas.openxmlformats.org/officeDocument/2006/relationships/slideLayout" Target="../slideLayouts/slideLayout259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206.xml"/><Relationship Id="rId61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57.xml"/><Relationship Id="rId64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9.xml"/><Relationship Id="rId51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59" Type="http://schemas.openxmlformats.org/officeDocument/2006/relationships/slideLayout" Target="../slideLayouts/slideLayout260.xml"/><Relationship Id="rId67" Type="http://schemas.openxmlformats.org/officeDocument/2006/relationships/image" Target="../media/image1.jpg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slideLayout" Target="../slideLayouts/slideLayout255.xml"/><Relationship Id="rId6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Relationship Id="rId57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slideLayout" Target="../slideLayouts/slideLayout253.xml"/><Relationship Id="rId60" Type="http://schemas.openxmlformats.org/officeDocument/2006/relationships/slideLayout" Target="../slideLayouts/slideLayout261.xml"/><Relationship Id="rId6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1" r:id="rId68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2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78" marR="0" lvl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5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</p:sldLayoutIdLst>
  <p:hf hdr="0" ftr="0"/>
  <p:txStyles>
    <p:titleStyle>
      <a:lvl1pPr algn="l" defTabSz="121914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marR="0" indent="-457178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5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2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69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867" marR="0" indent="-228589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437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00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57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144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AR">
                <a:solidFill>
                  <a:prstClr val="white">
                    <a:lumMod val="50000"/>
                  </a:prstClr>
                </a:solidFill>
              </a:rPr>
              <a:t>1 Oct. 2017</a:t>
            </a:r>
            <a:endParaRPr lang="es-A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3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91" marR="0" lvl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 descr="cid:image001.png@01D49A33.01B5D390">
            <a:extLst>
              <a:ext uri="{FF2B5EF4-FFF2-40B4-BE49-F238E27FC236}">
                <a16:creationId xmlns:a16="http://schemas.microsoft.com/office/drawing/2014/main" id="{D7C10E66-D875-4021-BAF0-96C76B013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" y="6257925"/>
            <a:ext cx="4521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  <p:sldLayoutId id="2147483867" r:id="rId55"/>
    <p:sldLayoutId id="2147483868" r:id="rId56"/>
    <p:sldLayoutId id="2147483869" r:id="rId57"/>
    <p:sldLayoutId id="2147483870" r:id="rId58"/>
    <p:sldLayoutId id="2147483871" r:id="rId59"/>
    <p:sldLayoutId id="2147483872" r:id="rId60"/>
    <p:sldLayoutId id="2147483873" r:id="rId61"/>
    <p:sldLayoutId id="2147483874" r:id="rId62"/>
    <p:sldLayoutId id="2147483875" r:id="rId63"/>
    <p:sldLayoutId id="2147483876" r:id="rId64"/>
  </p:sldLayoutIdLst>
  <p:hf hdr="0" ftr="0"/>
  <p:txStyles>
    <p:titleStyle>
      <a:lvl1pPr algn="l" defTabSz="914377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marR="0" indent="-342891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32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21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09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00201" marR="0" indent="-171446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457389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1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4578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5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371766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28955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16611" y="2357120"/>
            <a:ext cx="11151448" cy="186944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3000"/>
              <a:t>Data Science</a:t>
            </a:r>
            <a:br>
              <a:rPr lang="en-US" altLang="ja-JP" sz="3000"/>
            </a:br>
            <a:r>
              <a:rPr lang="en-US" altLang="ja-JP" sz="3000"/>
              <a:t> TP </a:t>
            </a:r>
            <a:r>
              <a:rPr lang="en-US" altLang="ja-JP" sz="3000" err="1"/>
              <a:t>Integrador</a:t>
            </a:r>
            <a:r>
              <a:rPr lang="en-US" altLang="ja-JP" sz="3000"/>
              <a:t> N° 1</a:t>
            </a:r>
            <a:br>
              <a:rPr lang="en-US" altLang="ja-JP" sz="3000"/>
            </a:br>
            <a:br>
              <a:rPr lang="en-US" altLang="ja-JP" sz="3000"/>
            </a:br>
            <a:r>
              <a:rPr lang="en-US" altLang="ja-JP" sz="3000"/>
              <a:t>Grupo 10  </a:t>
            </a:r>
            <a:endParaRPr lang="ja-JP" altLang="en-US" sz="300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0"/>
          </p:nvPr>
        </p:nvSpPr>
        <p:spPr>
          <a:xfrm>
            <a:off x="516611" y="4334934"/>
            <a:ext cx="11151448" cy="1340125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/>
              <a:t>    Facundo Peloso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Rodrigo 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Roberto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1278C5-1C03-C248-BC6F-B625D0E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/>
          <a:lstStyle/>
          <a:p>
            <a:pPr>
              <a:spcAft>
                <a:spcPts val="600"/>
              </a:spcAft>
            </a:pPr>
            <a:fld id="{919A58FC-43CF-44AD-9697-22C23B2E385E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3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kumimoji="1" lang="ja-JP" altLang="en-US" sz="1500"/>
          </a:p>
        </p:txBody>
      </p:sp>
      <p:pic>
        <p:nvPicPr>
          <p:cNvPr id="3" name="Picture 2" descr="A picture containing text, air conditioner&#10;&#10;Description automatically generated">
            <a:extLst>
              <a:ext uri="{FF2B5EF4-FFF2-40B4-BE49-F238E27FC236}">
                <a16:creationId xmlns:a16="http://schemas.microsoft.com/office/drawing/2014/main" id="{ED1F06E9-FC2D-BA74-A64E-7742231B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6175766" cy="6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B2A6BD3-91A9-0A0D-B902-454A025C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" y="812801"/>
            <a:ext cx="11556998" cy="60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42D40C-9A4B-6456-FCE3-2508791D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9" y="935601"/>
            <a:ext cx="2138024" cy="416600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A02CD4-7D74-701C-0D06-7914D0E9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32" y="935601"/>
            <a:ext cx="7240988" cy="40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kumimoji="1" lang="ja-JP" altLang="en-US" sz="150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110FD-5C3E-92D6-0F16-574A2B97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812801"/>
            <a:ext cx="5692429" cy="220517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C03EB45-3BC8-82CD-FC46-20573776C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3217116"/>
            <a:ext cx="5692430" cy="1394502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EADFE3-E052-F89B-D406-44D20E8E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2800"/>
            <a:ext cx="6011570" cy="3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kumimoji="1" lang="ja-JP" altLang="en-US" sz="15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D2C88-7F89-07DB-3FD2-7E2EF7BC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79" y="951868"/>
            <a:ext cx="6207661" cy="57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E35F60-7785-CFAE-6936-BC6E29FA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26796"/>
            <a:ext cx="11361952" cy="58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Columna: </a:t>
            </a:r>
            <a:r>
              <a:rPr lang="es-ES" dirty="0" err="1"/>
              <a:t>Description</a:t>
            </a:r>
            <a:r>
              <a:rPr lang="es-ES" dirty="0"/>
              <a:t> – Extraer Información de un texto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A790A-B3C8-7C99-BCF7-6B19C172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" y="812801"/>
            <a:ext cx="1569913" cy="5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kumimoji="1" lang="ja-JP" altLang="en-US" sz="150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7ECC894-A6AF-941A-AF6D-406CDE7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7944"/>
            <a:ext cx="5737444" cy="5228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B407F7-4DE5-42AC-E25C-BE520A18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2" y="1037749"/>
            <a:ext cx="5606343" cy="5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0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19ED40-4EF8-3B75-B5DA-685CC39D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93" y="1043474"/>
            <a:ext cx="5933573" cy="526910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B054D4-A6F5-EE38-95B9-97895313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8" y="957943"/>
            <a:ext cx="5820343" cy="52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kumimoji="1" lang="ja-JP" altLang="en-US" sz="150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66920C-2422-C6BA-D71D-8F2C0D0D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0" y="812801"/>
            <a:ext cx="5662751" cy="587371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417366-3626-03B2-2C09-C3283C01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3" y="865263"/>
            <a:ext cx="5593329" cy="59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2667" b="0">
                <a:latin typeface="+mn-lt"/>
                <a:ea typeface="+mn-ea"/>
                <a:cs typeface="+mn-cs"/>
              </a:rPr>
              <a:t>Misión La inmobiliaria Properatti quiere desarrollar un Sistema que le permita predecir el precio del m2 de las propiedas.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TP 1 – </a:t>
            </a:r>
            <a:r>
              <a:rPr lang="en-US"/>
              <a:t>Introducción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1500"/>
          </a:p>
        </p:txBody>
      </p:sp>
    </p:spTree>
    <p:extLst>
      <p:ext uri="{BB962C8B-B14F-4D97-AF65-F5344CB8AC3E}">
        <p14:creationId xmlns:p14="http://schemas.microsoft.com/office/powerpoint/2010/main" val="35128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kumimoji="1" lang="ja-JP" altLang="en-US" sz="150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1594BBF-FA2C-45E2-8A27-EF98BDFE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" y="957943"/>
            <a:ext cx="6904340" cy="56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kumimoji="1" lang="ja-JP" altLang="en-US" sz="150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EF5772-3DC2-8032-D30C-AE696D7A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7" y="1101724"/>
            <a:ext cx="5586714" cy="55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kumimoji="1" lang="ja-JP" altLang="en-US" sz="15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3604B1-890E-7B99-0B5E-D72DBA3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77" y="812801"/>
            <a:ext cx="5841589" cy="580895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E09FE2A-B94E-E7C7-B167-15F5A717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" y="812801"/>
            <a:ext cx="5330918" cy="57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2E61DF8C-BB17-4FA5-464E-5267BCE1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" y="879445"/>
            <a:ext cx="5671061" cy="5110389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kumimoji="1" lang="ja-JP" altLang="en-US" sz="150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4F1F33-CD1A-9BC4-C20E-5A3A404A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3" y="812801"/>
            <a:ext cx="6547117" cy="54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4560937-CD18-8664-0B30-842DC75B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970875"/>
            <a:ext cx="8004776" cy="58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kumimoji="1" lang="ja-JP" altLang="en-US" sz="150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B12AF6F-CCCB-F7FC-4E99-CF70E440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1" y="957944"/>
            <a:ext cx="7175010" cy="59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Todo el País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kumimoji="1" lang="ja-JP" altLang="en-US" sz="150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DFFC55-BC61-6C0E-6D81-496F8FD10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9" y="812801"/>
            <a:ext cx="8622159" cy="60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kumimoji="1" lang="ja-JP" altLang="en-US" sz="150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D4FE2E1-9063-179C-CF82-5D95B1C2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8134626" cy="5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9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 con línea tendencia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kumimoji="1" lang="ja-JP" altLang="en-US" sz="150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713B09-276B-17CF-6431-D5C0C191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12801"/>
            <a:ext cx="8589144" cy="60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Provincias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kumimoji="1" lang="ja-JP" altLang="en-US"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2BAC7-E2D2-C3B5-BE79-AF8A2E13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77582"/>
            <a:ext cx="8550239" cy="59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Objetivos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150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2BA193C3-62F7-232F-BF4A-49F2D0A54F86}"/>
              </a:ext>
            </a:extLst>
          </p:cNvPr>
          <p:cNvSpPr txBox="1">
            <a:spLocks/>
          </p:cNvSpPr>
          <p:nvPr/>
        </p:nvSpPr>
        <p:spPr bwMode="auto">
          <a:xfrm>
            <a:off x="317501" y="984648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Leer e interpretar el </a:t>
            </a:r>
            <a:r>
              <a:rPr lang="es-ES" sz="2400" b="0" dirty="0" err="1">
                <a:latin typeface="+mj-lt"/>
              </a:rPr>
              <a:t>dataset</a:t>
            </a:r>
            <a:r>
              <a:rPr lang="es-ES" sz="2400" b="0" dirty="0">
                <a:latin typeface="+mj-lt"/>
              </a:rPr>
              <a:t>. Realizar una limpieza y procesamiento en concordancia con la finalidad que se le quiere dar.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A743B2ED-128E-A5A8-E16F-18A85A503FC5}"/>
              </a:ext>
            </a:extLst>
          </p:cNvPr>
          <p:cNvSpPr txBox="1">
            <a:spLocks/>
          </p:cNvSpPr>
          <p:nvPr/>
        </p:nvSpPr>
        <p:spPr bwMode="auto">
          <a:xfrm>
            <a:off x="317501" y="2059194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Leer e interpretar el </a:t>
            </a:r>
            <a:r>
              <a:rPr lang="es-ES" sz="2400" b="0" dirty="0" err="1">
                <a:latin typeface="+mj-lt"/>
              </a:rPr>
              <a:t>dataset</a:t>
            </a:r>
            <a:r>
              <a:rPr lang="es-ES" sz="2400" b="0" dirty="0">
                <a:latin typeface="+mj-lt"/>
              </a:rPr>
              <a:t>. Realizar una limpieza y procesamiento en concordancia con la finalidad que se le quiere dar.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7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Barrios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kumimoji="1" lang="ja-JP" altLang="en-US" sz="1500"/>
          </a:p>
        </p:txBody>
      </p:sp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9511F092-406C-7B4A-F7D3-2A722F26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6" y="957944"/>
            <a:ext cx="8200918" cy="57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kumimoji="1" lang="ja-JP" altLang="en-US" sz="150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AC50BB3-4DEC-DDE0-EC10-0ED5D5B6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68218"/>
            <a:ext cx="11049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kumimoji="1" lang="ja-JP" altLang="en-US" sz="1500"/>
          </a:p>
        </p:txBody>
      </p:sp>
      <p:pic>
        <p:nvPicPr>
          <p:cNvPr id="3" name="Picture 2" descr="A picture containing text, plaque, screenshot&#10;&#10;Description automatically generated">
            <a:extLst>
              <a:ext uri="{FF2B5EF4-FFF2-40B4-BE49-F238E27FC236}">
                <a16:creationId xmlns:a16="http://schemas.microsoft.com/office/drawing/2014/main" id="{0B003898-1F46-84AE-D041-AB5A6B2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69880"/>
            <a:ext cx="4223752" cy="582365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D7A8B6-2213-6C04-614D-33F8ECD9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3" y="900865"/>
            <a:ext cx="3090522" cy="15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57944"/>
            <a:ext cx="3928421" cy="550788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A98DD47-30D4-1D63-5CD4-8E104C5E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2180948"/>
            <a:ext cx="4725014" cy="8573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31510C-20EC-55CF-750C-C1F38FB2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957944"/>
            <a:ext cx="3792286" cy="11258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4064E6-61F3-3C0E-8725-F7A7B755A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4564076"/>
            <a:ext cx="3697039" cy="152231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49A58-7949-56CA-59DF-885462F2A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3183413"/>
            <a:ext cx="7514442" cy="1171316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6773E3-3410-3EB1-5CE5-124575271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15" y="4564075"/>
            <a:ext cx="2605146" cy="14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3588A16-6C1D-5D7F-E03F-595D5F7ED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852386"/>
            <a:ext cx="2266950" cy="1143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60731C-A4E7-B7BD-7A9A-120609B4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2221042"/>
            <a:ext cx="7947064" cy="1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6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6732</TotalTime>
  <Words>232</Words>
  <Application>Microsoft Office PowerPoint</Application>
  <PresentationFormat>Widescreen</PresentationFormat>
  <Paragraphs>73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Segoe UI</vt:lpstr>
      <vt:lpstr>Wingdings</vt:lpstr>
      <vt:lpstr>CMSC 2017</vt:lpstr>
      <vt:lpstr>2_CMSC 2017</vt:lpstr>
      <vt:lpstr>1_CMSC 2017</vt:lpstr>
      <vt:lpstr>4_CMSC 2017</vt:lpstr>
      <vt:lpstr>Data Science  TP Integrador N° 1  Grupo 10  </vt:lpstr>
      <vt:lpstr>TP 1 – Introducción </vt:lpstr>
      <vt:lpstr>Objetivos</vt:lpstr>
      <vt:lpstr>Lectura de Datos y Análisis Primario</vt:lpstr>
      <vt:lpstr>Lectura de Datos y Análisis Primario</vt:lpstr>
      <vt:lpstr>Análisis de Campos: eliminar</vt:lpstr>
      <vt:lpstr>Análisis de Campos: eliminar</vt:lpstr>
      <vt:lpstr>Análisis de Campos: eliminar</vt:lpstr>
      <vt:lpstr>Análisis de Campos: eliminar</vt:lpstr>
      <vt:lpstr>Visualización: Calidad de Campos</vt:lpstr>
      <vt:lpstr>Visualización: Calidad de Campos</vt:lpstr>
      <vt:lpstr>Columnas Geográficas</vt:lpstr>
      <vt:lpstr>Columnas Geográficas</vt:lpstr>
      <vt:lpstr>Columnas Geográficas</vt:lpstr>
      <vt:lpstr>Columnas Geográficas</vt:lpstr>
      <vt:lpstr>Columna: Description – Extraer Información de un texto</vt:lpstr>
      <vt:lpstr>Visualizaciones</vt:lpstr>
      <vt:lpstr>Visualizaciones</vt:lpstr>
      <vt:lpstr>Visualizaciones</vt:lpstr>
      <vt:lpstr>Estadísticas por agrupación Geográfica</vt:lpstr>
      <vt:lpstr>Estadísticas por agrupación Geográfica</vt:lpstr>
      <vt:lpstr>Estadísticas por agrupación Geográfica</vt:lpstr>
      <vt:lpstr>Estadísticas por agrupación Geográfica</vt:lpstr>
      <vt:lpstr>Visualización Geoespacial</vt:lpstr>
      <vt:lpstr>Visualización Geoespacial</vt:lpstr>
      <vt:lpstr>Visualización Scattering: Todo el País</vt:lpstr>
      <vt:lpstr>Visualización Scattering: Solo CABA</vt:lpstr>
      <vt:lpstr>Visualización Scattering: Solo CABA con línea tendencia</vt:lpstr>
      <vt:lpstr>Visualización Scattering: Top Provincias</vt:lpstr>
      <vt:lpstr>Visualización Scattering: Top Barrios CABA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de Trabajo Vitrea Visualización Avanzada</dc:title>
  <dc:creator>Guillermo Mac Clay</dc:creator>
  <cp:lastModifiedBy>Facundo  Peloso</cp:lastModifiedBy>
  <cp:revision>47</cp:revision>
  <dcterms:created xsi:type="dcterms:W3CDTF">2021-07-20T17:29:46Z</dcterms:created>
  <dcterms:modified xsi:type="dcterms:W3CDTF">2022-11-03T18:13:58Z</dcterms:modified>
</cp:coreProperties>
</file>